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49DEF-6BD5-4214-B681-235A59155E15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C9CFE-FF0B-4445-B01A-4D9711F10B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legeboard.org/" TargetMode="External"/><Relationship Id="rId2" Type="http://schemas.openxmlformats.org/officeDocument/2006/relationships/hyperlink" Target="http://www.actstudent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RAMS II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Math Question #2: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i="1" dirty="0"/>
          </a:p>
          <a:p>
            <a:r>
              <a:rPr lang="en-US" dirty="0"/>
              <a:t>7-4x = 5</a:t>
            </a:r>
          </a:p>
          <a:p>
            <a:r>
              <a:rPr lang="en-US" dirty="0"/>
              <a:t>8x-3 = 1</a:t>
            </a:r>
          </a:p>
          <a:p>
            <a:r>
              <a:rPr lang="en-US" dirty="0"/>
              <a:t>What value of x satisfies both of the equations above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/>
              <a:t>Correct </a:t>
            </a:r>
            <a:r>
              <a:rPr lang="en-US" dirty="0" smtClean="0"/>
              <a:t>Answer: 1/2 </a:t>
            </a:r>
            <a:r>
              <a:rPr lang="en-US" dirty="0"/>
              <a:t>or .5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295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200" dirty="0"/>
              <a:t>Measles is an extremely contagious viral infection spread by the respiratory route. Figure 1 shows the </a:t>
            </a:r>
            <a:r>
              <a:rPr lang="en-US" sz="2200" dirty="0" smtClean="0"/>
              <a:t>course of </a:t>
            </a:r>
            <a:r>
              <a:rPr lang="en-US" sz="2200" dirty="0"/>
              <a:t>measles from time of exposure to recovery from the </a:t>
            </a:r>
            <a:r>
              <a:rPr lang="en-US" sz="2200" dirty="0" smtClean="0"/>
              <a:t>infection. After </a:t>
            </a:r>
            <a:r>
              <a:rPr lang="en-US" sz="2200" dirty="0"/>
              <a:t>recovery from measles, the infected individual develops immunity or resistance to </a:t>
            </a:r>
            <a:r>
              <a:rPr lang="en-US" sz="2200" dirty="0" err="1"/>
              <a:t>reinfection</a:t>
            </a:r>
            <a:r>
              <a:rPr lang="en-US" sz="2200" dirty="0"/>
              <a:t>. </a:t>
            </a:r>
            <a:r>
              <a:rPr lang="en-US" sz="2200" dirty="0" smtClean="0"/>
              <a:t>Figure 1 </a:t>
            </a:r>
            <a:r>
              <a:rPr lang="en-US" sz="2200" dirty="0"/>
              <a:t>shows the development of immunity indicated by the antibody level.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387" y="2133600"/>
            <a:ext cx="6753225" cy="36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Based on the information presented in the passage and in Figure 1, would it be possible to determine that </a:t>
            </a:r>
            <a:r>
              <a:rPr lang="en-US" dirty="0" smtClean="0"/>
              <a:t>a person </a:t>
            </a:r>
            <a:r>
              <a:rPr lang="en-US" dirty="0"/>
              <a:t>had immunity against the measles virus 6 months after exposure?</a:t>
            </a:r>
          </a:p>
          <a:p>
            <a:pPr>
              <a:buNone/>
            </a:pPr>
            <a:r>
              <a:rPr lang="en-US" dirty="0"/>
              <a:t>A. Yes; the level of protective antibodies against measles would be elevated 6 months after exposure.</a:t>
            </a:r>
          </a:p>
          <a:p>
            <a:pPr>
              <a:buNone/>
            </a:pPr>
            <a:r>
              <a:rPr lang="en-US" dirty="0"/>
              <a:t>B. Yes; the virus would still be present in the respiratory tract to protect against </a:t>
            </a:r>
            <a:r>
              <a:rPr lang="en-US" dirty="0" err="1"/>
              <a:t>reinfection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C. No; the level of protective antibodies against measles would be undetectable 6 months </a:t>
            </a:r>
            <a:r>
              <a:rPr lang="en-US" dirty="0" smtClean="0"/>
              <a:t>after exposure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D. No; the virus would no longer be present in the blood to protect against </a:t>
            </a:r>
            <a:r>
              <a:rPr lang="en-US" dirty="0" err="1"/>
              <a:t>reinfection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b="1" dirty="0"/>
              <a:t>The best answer is A.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Homework: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1</a:t>
            </a:r>
            <a:r>
              <a:rPr lang="en-US" dirty="0"/>
              <a:t>. Inform students that they have already begun the first stage of their homework with their “</a:t>
            </a:r>
            <a:r>
              <a:rPr lang="en-US" dirty="0" smtClean="0"/>
              <a:t>What Classes </a:t>
            </a:r>
            <a:r>
              <a:rPr lang="en-US" dirty="0"/>
              <a:t>Will You Take to Prepare You for College?” handouts.</a:t>
            </a:r>
          </a:p>
          <a:p>
            <a:pPr>
              <a:buNone/>
            </a:pPr>
            <a:r>
              <a:rPr lang="en-US" dirty="0"/>
              <a:t>2. Instruct students to plan what they think their schedules should look like next year based on </a:t>
            </a:r>
            <a:r>
              <a:rPr lang="en-US" dirty="0" smtClean="0"/>
              <a:t>the classes </a:t>
            </a:r>
            <a:r>
              <a:rPr lang="en-US" dirty="0"/>
              <a:t>that they still need/would like to take. Although the assignment only calls for a plan for </a:t>
            </a:r>
            <a:r>
              <a:rPr lang="en-US" dirty="0" smtClean="0"/>
              <a:t>one year</a:t>
            </a:r>
            <a:r>
              <a:rPr lang="en-US" dirty="0"/>
              <a:t>, students may plan until the end of high school if they would like.</a:t>
            </a:r>
          </a:p>
          <a:p>
            <a:pPr>
              <a:buNone/>
            </a:pPr>
            <a:r>
              <a:rPr lang="en-US" dirty="0"/>
              <a:t>3. Additionally, students are to incorporate into their schedules standardized testing. Which </a:t>
            </a:r>
            <a:r>
              <a:rPr lang="en-US" dirty="0" smtClean="0"/>
              <a:t>test(s) should </a:t>
            </a:r>
            <a:r>
              <a:rPr lang="en-US" dirty="0"/>
              <a:t>they be focusing on next year (PLAN, PSAT, ACT,SAT) and when should they take it?</a:t>
            </a:r>
          </a:p>
          <a:p>
            <a:pPr>
              <a:buNone/>
            </a:pPr>
            <a:r>
              <a:rPr lang="en-US" dirty="0"/>
              <a:t>4. While students should refer back to the handouts that they received during this session to assist </a:t>
            </a:r>
            <a:r>
              <a:rPr lang="en-US" dirty="0" smtClean="0"/>
              <a:t>with completion </a:t>
            </a:r>
            <a:r>
              <a:rPr lang="en-US" dirty="0"/>
              <a:t>of this assignment, encourage students to talk with their own school counselors (</a:t>
            </a:r>
            <a:r>
              <a:rPr lang="en-US" dirty="0" smtClean="0"/>
              <a:t>when possible</a:t>
            </a:r>
            <a:r>
              <a:rPr lang="en-US" dirty="0"/>
              <a:t>) to assess and plan their options for the next school year.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>
            <a:noAutofit/>
          </a:bodyPr>
          <a:lstStyle/>
          <a:p>
            <a:r>
              <a:rPr lang="en-US" sz="4000" b="1" i="1" u="sng" dirty="0" smtClean="0"/>
              <a:t>Agenda:</a:t>
            </a:r>
            <a:r>
              <a:rPr lang="en-US" sz="2800" dirty="0" smtClean="0"/>
              <a:t> </a:t>
            </a: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Freshmen/Sophomore Session III- </a:t>
            </a:r>
            <a:r>
              <a:rPr lang="en-US" sz="2800" b="1" i="1" dirty="0" smtClean="0">
                <a:solidFill>
                  <a:srgbClr val="FF0000"/>
                </a:solidFill>
              </a:rPr>
              <a:t>Going to College starts now!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NACAC Curriculum Guide (pg 35-48)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1:35-1:45</a:t>
            </a:r>
            <a:endParaRPr lang="en-US" dirty="0"/>
          </a:p>
          <a:p>
            <a:pPr>
              <a:buNone/>
            </a:pPr>
            <a:r>
              <a:rPr lang="en-US" b="1" i="1" dirty="0"/>
              <a:t> </a:t>
            </a:r>
            <a:r>
              <a:rPr lang="en-US" dirty="0" smtClean="0"/>
              <a:t>- </a:t>
            </a:r>
            <a:r>
              <a:rPr lang="en-US" b="1" dirty="0" smtClean="0"/>
              <a:t>Activity </a:t>
            </a:r>
            <a:r>
              <a:rPr lang="en-US" b="1" dirty="0"/>
              <a:t>I (pg 36</a:t>
            </a:r>
            <a:r>
              <a:rPr lang="en-US" b="1" dirty="0" smtClean="0"/>
              <a:t>)</a:t>
            </a:r>
            <a:r>
              <a:rPr lang="en-US" dirty="0" smtClean="0"/>
              <a:t> - Curriculum Planning</a:t>
            </a:r>
            <a:r>
              <a:rPr lang="en-US" b="1" dirty="0" smtClean="0"/>
              <a:t> : What classes will you take to prepare for college?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 </a:t>
            </a:r>
            <a:r>
              <a:rPr lang="en-US" dirty="0" smtClean="0"/>
              <a:t>1:45-1:55</a:t>
            </a:r>
          </a:p>
          <a:p>
            <a:pPr>
              <a:buNone/>
            </a:pPr>
            <a:r>
              <a:rPr lang="en-US" b="1" dirty="0" smtClean="0"/>
              <a:t>- Activity </a:t>
            </a:r>
            <a:r>
              <a:rPr lang="en-US" b="1" dirty="0"/>
              <a:t>II (pg </a:t>
            </a:r>
            <a:r>
              <a:rPr lang="en-US" b="1" dirty="0" smtClean="0"/>
              <a:t>39)</a:t>
            </a:r>
            <a:r>
              <a:rPr lang="en-US" dirty="0" smtClean="0"/>
              <a:t> - Standardized Testing:</a:t>
            </a:r>
            <a:r>
              <a:rPr lang="en-US" b="1" dirty="0" smtClean="0"/>
              <a:t> What are they?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1:55-2:20</a:t>
            </a:r>
            <a:endParaRPr lang="en-US" dirty="0"/>
          </a:p>
          <a:p>
            <a:pPr>
              <a:buNone/>
            </a:pPr>
            <a:r>
              <a:rPr lang="en-US" dirty="0" smtClean="0"/>
              <a:t>- </a:t>
            </a:r>
            <a:r>
              <a:rPr lang="en-US" b="1" dirty="0" smtClean="0"/>
              <a:t>Activity </a:t>
            </a:r>
            <a:r>
              <a:rPr lang="en-US" b="1" dirty="0"/>
              <a:t>III (pg 43)</a:t>
            </a:r>
            <a:endParaRPr lang="en-US" dirty="0"/>
          </a:p>
          <a:p>
            <a:pPr>
              <a:buNone/>
            </a:pPr>
            <a:r>
              <a:rPr lang="en-US" dirty="0" smtClean="0"/>
              <a:t>- </a:t>
            </a:r>
            <a:r>
              <a:rPr lang="en-US" dirty="0"/>
              <a:t>Practice SAT and ACT Questions</a:t>
            </a:r>
          </a:p>
          <a:p>
            <a:pPr lvl="0">
              <a:buNone/>
            </a:pPr>
            <a:r>
              <a:rPr lang="en-US" dirty="0"/>
              <a:t>-Wrap </a:t>
            </a:r>
            <a:r>
              <a:rPr lang="en-US" dirty="0" smtClean="0"/>
              <a:t>Up</a:t>
            </a: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Objectives: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r>
              <a:rPr lang="en-US" dirty="0" smtClean="0"/>
              <a:t>By </a:t>
            </a:r>
            <a:r>
              <a:rPr lang="en-US" dirty="0"/>
              <a:t>the end of this session, a student will</a:t>
            </a:r>
          </a:p>
          <a:p>
            <a:pPr>
              <a:buNone/>
            </a:pPr>
            <a:r>
              <a:rPr lang="en-US" dirty="0" smtClean="0"/>
              <a:t>1. understand </a:t>
            </a:r>
            <a:r>
              <a:rPr lang="en-US" dirty="0"/>
              <a:t>all components necessary for a college prep curriculum</a:t>
            </a:r>
          </a:p>
          <a:p>
            <a:pPr>
              <a:buNone/>
            </a:pPr>
            <a:r>
              <a:rPr lang="en-US" dirty="0" smtClean="0"/>
              <a:t>2. have </a:t>
            </a:r>
            <a:r>
              <a:rPr lang="en-US" dirty="0"/>
              <a:t>made a tentative course plan for high school</a:t>
            </a:r>
          </a:p>
          <a:p>
            <a:pPr>
              <a:buNone/>
            </a:pPr>
            <a:r>
              <a:rPr lang="en-US" dirty="0" smtClean="0"/>
              <a:t>3. understand </a:t>
            </a:r>
            <a:r>
              <a:rPr lang="en-US" dirty="0"/>
              <a:t>how testing impacts admission, which tests to take, and when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</a:bodyPr>
          <a:lstStyle/>
          <a:p>
            <a:r>
              <a:rPr lang="en-US" sz="3100" dirty="0" smtClean="0"/>
              <a:t> </a:t>
            </a:r>
            <a:r>
              <a:rPr lang="en-US" sz="3100" b="1" dirty="0" smtClean="0"/>
              <a:t>Freshmen/Sophomore Session III- </a:t>
            </a:r>
            <a:r>
              <a:rPr lang="en-US" sz="3100" b="1" i="1" dirty="0" smtClean="0"/>
              <a:t>Going to College starts now!</a:t>
            </a:r>
            <a:r>
              <a:rPr lang="en-US" sz="3100" dirty="0" smtClean="0"/>
              <a:t> </a:t>
            </a:r>
            <a:r>
              <a:rPr lang="en-US" sz="3100" b="1" dirty="0" smtClean="0"/>
              <a:t>NACAC Curriculum Guide (pg 35-48)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Activity I (pg 36)</a:t>
            </a:r>
            <a:r>
              <a:rPr lang="en-US" dirty="0" smtClean="0"/>
              <a:t> - Curriculum Planning</a:t>
            </a:r>
            <a:r>
              <a:rPr lang="en-US" b="1" dirty="0" smtClean="0"/>
              <a:t> : What classes will you take to prepare for college?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i="1" u="sng" dirty="0">
                <a:solidFill>
                  <a:srgbClr val="FF0000"/>
                </a:solidFill>
              </a:rPr>
              <a:t>Instructions</a:t>
            </a:r>
            <a:r>
              <a:rPr lang="en-US" b="1" i="1" u="sng" dirty="0" smtClean="0">
                <a:solidFill>
                  <a:srgbClr val="FF0000"/>
                </a:solidFill>
              </a:rPr>
              <a:t>:</a:t>
            </a:r>
          </a:p>
          <a:p>
            <a:pPr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/>
              <a:t>1. Distribute handout: “Your High School Classes Will Open the Doors to College”, and activity sheet</a:t>
            </a:r>
            <a:r>
              <a:rPr lang="en-US" dirty="0" smtClean="0"/>
              <a:t>: “</a:t>
            </a:r>
            <a:r>
              <a:rPr lang="en-US" dirty="0"/>
              <a:t>What Classes Will You Take to Prepare for College?”</a:t>
            </a:r>
          </a:p>
          <a:p>
            <a:pPr>
              <a:buNone/>
            </a:pPr>
            <a:r>
              <a:rPr lang="en-US" dirty="0"/>
              <a:t>2. After allowing students time to read and consider the handout. Ask them to individually </a:t>
            </a:r>
            <a:r>
              <a:rPr lang="en-US" dirty="0" smtClean="0"/>
              <a:t>complete the </a:t>
            </a:r>
            <a:r>
              <a:rPr lang="en-US" dirty="0"/>
              <a:t>activity sheet.</a:t>
            </a:r>
          </a:p>
          <a:p>
            <a:pPr>
              <a:buNone/>
            </a:pPr>
            <a:r>
              <a:rPr lang="en-US" dirty="0"/>
              <a:t>3. Divide students into small groups to compare responses.</a:t>
            </a:r>
          </a:p>
          <a:p>
            <a:pPr>
              <a:buNone/>
            </a:pPr>
            <a:r>
              <a:rPr lang="en-US" dirty="0"/>
              <a:t>4. Allow small groups to report to the larger group about the </a:t>
            </a:r>
            <a:r>
              <a:rPr lang="en-US" b="1" dirty="0"/>
              <a:t>ways they are and aren’t on track for </a:t>
            </a:r>
            <a:r>
              <a:rPr lang="en-US" b="1" dirty="0" smtClean="0"/>
              <a:t>college. What </a:t>
            </a:r>
            <a:r>
              <a:rPr lang="en-US" b="1" dirty="0"/>
              <a:t>deficiencies have been identified? What do individual students need to do to catch up?</a:t>
            </a:r>
          </a:p>
          <a:p>
            <a:pPr>
              <a:buNone/>
            </a:pPr>
            <a:r>
              <a:rPr lang="en-US" dirty="0"/>
              <a:t>5. Answer any questions that this activity may have brought forward.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/>
              <a:t>Here’s what you need by the end of your senior year in order to meet the admission expectations at a </a:t>
            </a:r>
            <a:r>
              <a:rPr lang="en-US" sz="2800" b="1" dirty="0" smtClean="0"/>
              <a:t>majority of </a:t>
            </a:r>
            <a:r>
              <a:rPr lang="en-US" sz="2800" b="1" dirty="0"/>
              <a:t>colleges: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 full years of English classes</a:t>
            </a:r>
            <a:r>
              <a:rPr lang="en-US" dirty="0" smtClean="0"/>
              <a:t>.</a:t>
            </a:r>
          </a:p>
          <a:p>
            <a:r>
              <a:rPr lang="en-US" dirty="0"/>
              <a:t>4 full years of Math classes</a:t>
            </a:r>
            <a:r>
              <a:rPr lang="en-US" dirty="0" smtClean="0"/>
              <a:t>.</a:t>
            </a:r>
          </a:p>
          <a:p>
            <a:r>
              <a:rPr lang="en-US" dirty="0"/>
              <a:t>3-4 years of laboratory science classes</a:t>
            </a:r>
            <a:r>
              <a:rPr lang="en-US" dirty="0" smtClean="0"/>
              <a:t>.</a:t>
            </a:r>
          </a:p>
          <a:p>
            <a:r>
              <a:rPr lang="en-US" dirty="0"/>
              <a:t>2 years, at a minimum, of social </a:t>
            </a:r>
            <a:r>
              <a:rPr lang="en-US" dirty="0" smtClean="0"/>
              <a:t>sciences.</a:t>
            </a:r>
          </a:p>
          <a:p>
            <a:r>
              <a:rPr lang="en-US" dirty="0"/>
              <a:t>2-4 years of foreign language.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Activity # 2:</a:t>
            </a:r>
            <a:br>
              <a:rPr lang="en-US" dirty="0"/>
            </a:br>
            <a:r>
              <a:rPr lang="en-US" dirty="0"/>
              <a:t>Standardized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sz="4000" b="1" i="1" u="sng" dirty="0">
                <a:solidFill>
                  <a:srgbClr val="FF0000"/>
                </a:solidFill>
              </a:rPr>
              <a:t>Instructions:</a:t>
            </a:r>
          </a:p>
          <a:p>
            <a:pPr>
              <a:buNone/>
            </a:pPr>
            <a:r>
              <a:rPr lang="en-US" dirty="0"/>
              <a:t>1. Ask the students to look over the Standardized Tests handout and write down any questions </a:t>
            </a:r>
            <a:r>
              <a:rPr lang="en-US" dirty="0" smtClean="0"/>
              <a:t>they might </a:t>
            </a:r>
            <a:r>
              <a:rPr lang="en-US" dirty="0"/>
              <a:t>have.</a:t>
            </a:r>
          </a:p>
          <a:p>
            <a:pPr>
              <a:buNone/>
            </a:pPr>
            <a:r>
              <a:rPr lang="en-US" dirty="0"/>
              <a:t>2. Once they have each had an opportunity to read and think about the handout, ask them to </a:t>
            </a:r>
            <a:r>
              <a:rPr lang="en-US" dirty="0" smtClean="0"/>
              <a:t>share their </a:t>
            </a:r>
            <a:r>
              <a:rPr lang="en-US" dirty="0"/>
              <a:t>questions.</a:t>
            </a:r>
          </a:p>
          <a:p>
            <a:pPr>
              <a:buNone/>
            </a:pPr>
            <a:r>
              <a:rPr lang="en-US" dirty="0"/>
              <a:t>3. If there is a computer available, show the students the College Board and ACT sites and </a:t>
            </a:r>
            <a:r>
              <a:rPr lang="en-US" dirty="0" smtClean="0"/>
              <a:t>particularly the </a:t>
            </a:r>
            <a:r>
              <a:rPr lang="en-US" dirty="0"/>
              <a:t>site for registering for the SAT and ACT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http://www.actstudent.org/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http://www.collegeboard.org/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200" dirty="0"/>
              <a:t>Activity # 3:</a:t>
            </a:r>
            <a:br>
              <a:rPr lang="en-US" sz="3200" dirty="0"/>
            </a:br>
            <a:r>
              <a:rPr lang="en-US" sz="3200" dirty="0"/>
              <a:t>Practice SAT &amp; ACT </a:t>
            </a:r>
            <a:r>
              <a:rPr lang="en-US" sz="3200" dirty="0" smtClean="0"/>
              <a:t>Questions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800" b="1" dirty="0">
                <a:solidFill>
                  <a:srgbClr val="FF0000"/>
                </a:solidFill>
              </a:rPr>
              <a:t>Instructions:</a:t>
            </a:r>
          </a:p>
          <a:p>
            <a:pPr>
              <a:buNone/>
            </a:pPr>
            <a:r>
              <a:rPr lang="en-US" dirty="0"/>
              <a:t>1. Divide the students into groups of three and tell them that they will be receiving three practice </a:t>
            </a:r>
            <a:r>
              <a:rPr lang="en-US" dirty="0" smtClean="0"/>
              <a:t>SAT/ACT </a:t>
            </a:r>
            <a:r>
              <a:rPr lang="en-US" dirty="0"/>
              <a:t>questions.</a:t>
            </a:r>
          </a:p>
          <a:p>
            <a:pPr>
              <a:buNone/>
            </a:pPr>
            <a:r>
              <a:rPr lang="en-US" dirty="0"/>
              <a:t>2. Tell the groups that they have three minutes to find the answer to the questions and will receive </a:t>
            </a:r>
            <a:r>
              <a:rPr lang="en-US" dirty="0" smtClean="0"/>
              <a:t>5 points </a:t>
            </a:r>
            <a:r>
              <a:rPr lang="en-US" dirty="0"/>
              <a:t>for each right answer.</a:t>
            </a:r>
          </a:p>
          <a:p>
            <a:pPr>
              <a:buNone/>
            </a:pPr>
            <a:r>
              <a:rPr lang="en-US" dirty="0"/>
              <a:t>3. The group with the most points will get to explain how they solved the problems. Let them see </a:t>
            </a:r>
            <a:r>
              <a:rPr lang="en-US" dirty="0" smtClean="0"/>
              <a:t>how closely </a:t>
            </a:r>
            <a:r>
              <a:rPr lang="en-US" dirty="0"/>
              <a:t>their explanation comes to the one provided by the College Board/ACT.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The sentence below has two blanks, each blank indicating that something has been omitted. Beneath </a:t>
            </a:r>
            <a:r>
              <a:rPr lang="en-US" dirty="0" smtClean="0"/>
              <a:t>the sentence </a:t>
            </a:r>
            <a:r>
              <a:rPr lang="en-US" dirty="0"/>
              <a:t>are five sets of words labeled A through E. Choose the word or set of words that, when inserted </a:t>
            </a:r>
            <a:r>
              <a:rPr lang="en-US" dirty="0" smtClean="0"/>
              <a:t>in the </a:t>
            </a:r>
            <a:r>
              <a:rPr lang="en-US" dirty="0"/>
              <a:t>sentence, best fits the meaning of the sentence as a whole.</a:t>
            </a:r>
          </a:p>
          <a:p>
            <a:pPr>
              <a:buNone/>
            </a:pPr>
            <a:r>
              <a:rPr lang="en-US" dirty="0" smtClean="0"/>
              <a:t>       Hoping </a:t>
            </a:r>
            <a:r>
              <a:rPr lang="en-US" dirty="0"/>
              <a:t>to ------- the dispute, negotiators proposed a compromise that they felt would be ------- to both </a:t>
            </a:r>
            <a:r>
              <a:rPr lang="en-US" dirty="0" smtClean="0"/>
              <a:t>labor and </a:t>
            </a:r>
            <a:r>
              <a:rPr lang="en-US" dirty="0"/>
              <a:t>management.</a:t>
            </a:r>
          </a:p>
          <a:p>
            <a:r>
              <a:rPr lang="en-US" dirty="0"/>
              <a:t>(A) enforce . . useful</a:t>
            </a:r>
          </a:p>
          <a:p>
            <a:r>
              <a:rPr lang="en-US" dirty="0"/>
              <a:t>(B) end . . divisive</a:t>
            </a:r>
          </a:p>
          <a:p>
            <a:r>
              <a:rPr lang="en-US" dirty="0"/>
              <a:t>(C) overcome . . unattractive</a:t>
            </a:r>
          </a:p>
          <a:p>
            <a:r>
              <a:rPr lang="en-US" dirty="0"/>
              <a:t>(D) extend . . satisfactory</a:t>
            </a:r>
          </a:p>
          <a:p>
            <a:r>
              <a:rPr lang="en-US" dirty="0"/>
              <a:t>(E) resolve . . </a:t>
            </a:r>
            <a:r>
              <a:rPr lang="en-US" dirty="0" smtClean="0"/>
              <a:t>Acceptable</a:t>
            </a:r>
          </a:p>
          <a:p>
            <a:pPr>
              <a:buNone/>
            </a:pPr>
            <a:r>
              <a:rPr lang="en-US" dirty="0" smtClean="0"/>
              <a:t>- </a:t>
            </a:r>
            <a:r>
              <a:rPr lang="en-US" b="1" dirty="0"/>
              <a:t>Correct answer: (E)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/>
              <a:t>Math Question #1:</a:t>
            </a:r>
          </a:p>
          <a:p>
            <a:r>
              <a:rPr lang="en-US" dirty="0"/>
              <a:t>A special lottery is to be held to select the student who will live in the only deluxe room in a dormitory. </a:t>
            </a:r>
            <a:r>
              <a:rPr lang="en-US" dirty="0" smtClean="0"/>
              <a:t>There are </a:t>
            </a:r>
            <a:r>
              <a:rPr lang="en-US" dirty="0"/>
              <a:t>100 seniors, 150 juniors, and 200 sophomores who applied. Each senior’s name is placed in the lottery </a:t>
            </a:r>
            <a:r>
              <a:rPr lang="en-US" dirty="0" smtClean="0"/>
              <a:t>3 times</a:t>
            </a:r>
            <a:r>
              <a:rPr lang="en-US" dirty="0"/>
              <a:t>; each junior’s name, 2 times; and each sophomore’s name, 1 time. What is the probability that a </a:t>
            </a:r>
            <a:r>
              <a:rPr lang="en-US" dirty="0" smtClean="0"/>
              <a:t>senior’s name </a:t>
            </a:r>
            <a:r>
              <a:rPr lang="en-US" dirty="0"/>
              <a:t>will be chosen?</a:t>
            </a:r>
          </a:p>
          <a:p>
            <a:r>
              <a:rPr lang="en-US" dirty="0"/>
              <a:t>(A) 1/8</a:t>
            </a:r>
          </a:p>
          <a:p>
            <a:r>
              <a:rPr lang="en-US" dirty="0"/>
              <a:t>(B) 2/9</a:t>
            </a:r>
          </a:p>
          <a:p>
            <a:r>
              <a:rPr lang="en-US" dirty="0"/>
              <a:t>(C) 2/7</a:t>
            </a:r>
          </a:p>
          <a:p>
            <a:r>
              <a:rPr lang="en-US" dirty="0"/>
              <a:t>(D) 3/8</a:t>
            </a:r>
          </a:p>
          <a:p>
            <a:r>
              <a:rPr lang="en-US" dirty="0"/>
              <a:t>(E) </a:t>
            </a:r>
            <a:r>
              <a:rPr lang="en-US" dirty="0" smtClean="0"/>
              <a:t>½</a:t>
            </a:r>
          </a:p>
          <a:p>
            <a:r>
              <a:rPr lang="en-US" dirty="0" smtClean="0"/>
              <a:t>Correct Answer: </a:t>
            </a:r>
            <a:r>
              <a:rPr lang="en-US" dirty="0" smtClean="0"/>
              <a:t>(D) 3/8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1075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RAMS II</vt:lpstr>
      <vt:lpstr>Agenda:  Freshmen/Sophomore Session III- Going to College starts now! NACAC Curriculum Guide (pg 35-48)</vt:lpstr>
      <vt:lpstr>Objectives: </vt:lpstr>
      <vt:lpstr> Freshmen/Sophomore Session III- Going to College starts now! NACAC Curriculum Guide (pg 35-48) </vt:lpstr>
      <vt:lpstr>Here’s what you need by the end of your senior year in order to meet the admission expectations at a majority of colleges:</vt:lpstr>
      <vt:lpstr>Activity # 2: Standardized Testing</vt:lpstr>
      <vt:lpstr>Activity # 3: Practice SAT &amp; ACT Questions </vt:lpstr>
      <vt:lpstr>Slide 8</vt:lpstr>
      <vt:lpstr>Slide 9</vt:lpstr>
      <vt:lpstr>Math Question #2:</vt:lpstr>
      <vt:lpstr>Measles is an extremely contagious viral infection spread by the respiratory route. Figure 1 shows the course of measles from time of exposure to recovery from the infection. After recovery from measles, the infected individual develops immunity or resistance to reinfection. Figure 1 shows the development of immunity indicated by the antibody level.</vt:lpstr>
      <vt:lpstr>Slide 12</vt:lpstr>
      <vt:lpstr>Homework: 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RAMS II</dc:title>
  <dc:creator>acastro1</dc:creator>
  <cp:lastModifiedBy>acastro1</cp:lastModifiedBy>
  <cp:revision>27</cp:revision>
  <dcterms:created xsi:type="dcterms:W3CDTF">2012-11-26T15:53:21Z</dcterms:created>
  <dcterms:modified xsi:type="dcterms:W3CDTF">2012-11-26T16:50:49Z</dcterms:modified>
</cp:coreProperties>
</file>